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60" r:id="rId2"/>
  </p:sldMasterIdLst>
  <p:notesMasterIdLst>
    <p:notesMasterId r:id="rId22"/>
  </p:notesMasterIdLst>
  <p:sldIdLst>
    <p:sldId id="306" r:id="rId3"/>
    <p:sldId id="307" r:id="rId4"/>
    <p:sldId id="256" r:id="rId5"/>
    <p:sldId id="263" r:id="rId6"/>
    <p:sldId id="297" r:id="rId7"/>
    <p:sldId id="268" r:id="rId8"/>
    <p:sldId id="298" r:id="rId9"/>
    <p:sldId id="322" r:id="rId10"/>
    <p:sldId id="323" r:id="rId11"/>
    <p:sldId id="324" r:id="rId12"/>
    <p:sldId id="327" r:id="rId13"/>
    <p:sldId id="328" r:id="rId14"/>
    <p:sldId id="329" r:id="rId15"/>
    <p:sldId id="334" r:id="rId16"/>
    <p:sldId id="341" r:id="rId17"/>
    <p:sldId id="332" r:id="rId18"/>
    <p:sldId id="333" r:id="rId19"/>
    <p:sldId id="300" r:id="rId20"/>
    <p:sldId id="302" r:id="rId21"/>
  </p:sldIdLst>
  <p:sldSz cx="9144000" cy="5143500" type="screen16x9"/>
  <p:notesSz cx="6858000" cy="9144000"/>
  <p:embeddedFontLst>
    <p:embeddedFont>
      <p:font typeface="Calibri" pitchFamily="34" charset="0"/>
      <p:regular r:id="rId23"/>
      <p:bold r:id="rId24"/>
      <p:italic r:id="rId25"/>
      <p:boldItalic r:id="rId26"/>
    </p:embeddedFont>
    <p:embeddedFont>
      <p:font typeface="Calibri Light" pitchFamily="34" charset="0"/>
      <p:regular r:id="rId27"/>
      <p:italic r:id="rId28"/>
    </p:embeddedFont>
    <p:embeddedFont>
      <p:font typeface="SimSun" pitchFamily="2" charset="-122"/>
      <p:regular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598" userDrawn="1">
          <p15:clr>
            <a:srgbClr val="A4A3A4"/>
          </p15:clr>
        </p15:guide>
        <p15:guide id="2" pos="2880" userDrawn="1">
          <p15:clr>
            <a:srgbClr val="A4A3A4"/>
          </p15:clr>
        </p15:guide>
        <p15:guide id="2" pos="294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28" autoAdjust="0"/>
    <p:restoredTop sz="94660"/>
  </p:normalViewPr>
  <p:slideViewPr>
    <p:cSldViewPr snapToGrid="0" showGuides="1">
      <p:cViewPr varScale="1">
        <p:scale>
          <a:sx n="86" d="100"/>
          <a:sy n="86" d="100"/>
        </p:scale>
        <p:origin x="-512" y="-44"/>
      </p:cViewPr>
      <p:guideLst>
        <p:guide orient="horz" pos="1598"/>
        <p:guide pos="2880"/>
        <p:guide pos="294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4.fntdata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3.fntdata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2.fntdata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33068760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5" name="Google Shape;1745;g5cc8690e086aacc4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6" name="Google Shape;1746;g5cc8690e086aacc4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9" name="Google Shape;1759;g5cc8690e086aacc4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0" name="Google Shape;1760;g5cc8690e086aacc4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9f3cfcb535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9f3cfcb535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1" name="Google Shape;1721;g116df5c0f9c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2" name="Google Shape;1722;g116df5c0f9c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g5402930dac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4" name="Google Shape;694;g5402930dac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g5cc8690e086aacc4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0" name="Google Shape;1730;g5cc8690e086aacc4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9C4527FD-C22F-4528-B2BB-24ACAEFD76BE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9C4527FD-C22F-4528-B2BB-24ACAEFD76BE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05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468313" y="2788444"/>
            <a:ext cx="8207375" cy="812006"/>
          </a:xfrm>
        </p:spPr>
        <p:txBody>
          <a:bodyPr/>
          <a:lstStyle>
            <a:lvl1pPr algn="r">
              <a:defRPr/>
            </a:lvl1pPr>
          </a:lstStyle>
          <a:p>
            <a:pPr lvl="0"/>
            <a:r>
              <a:rPr lang="en-US" altLang="zh-CN" noProof="0" smtClean="0"/>
              <a:t>Click to edit Master title style</a:t>
            </a:r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469900" y="3705225"/>
            <a:ext cx="8212138" cy="735806"/>
          </a:xfrm>
        </p:spPr>
        <p:txBody>
          <a:bodyPr/>
          <a:lstStyle>
            <a:lvl1pPr marL="0" indent="0" algn="r">
              <a:buFontTx/>
              <a:buNone/>
              <a:defRPr/>
            </a:lvl1pPr>
          </a:lstStyle>
          <a:p>
            <a:pPr lvl="0"/>
            <a:r>
              <a:rPr lang="en-US" altLang="zh-CN" noProof="0" smtClean="0"/>
              <a:t>Click to edit Master subtitle style</a:t>
            </a:r>
          </a:p>
        </p:txBody>
      </p:sp>
      <p:sp>
        <p:nvSpPr>
          <p:cNvPr id="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4683919"/>
            <a:ext cx="2133600" cy="357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1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4683919"/>
            <a:ext cx="2895600" cy="357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1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4683919"/>
            <a:ext cx="2133600" cy="357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9C4527FD-C22F-4528-B2BB-24ACAEFD76BE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7"/>
            <a:ext cx="7886700" cy="1125140"/>
          </a:xfrm>
        </p:spPr>
        <p:txBody>
          <a:bodyPr/>
          <a:lstStyle>
            <a:lvl1pPr marL="0" indent="0">
              <a:buNone/>
              <a:defRPr sz="1800"/>
            </a:lvl1pPr>
            <a:lvl2pPr marL="342900" indent="0">
              <a:buNone/>
              <a:defRPr sz="1500"/>
            </a:lvl2pPr>
            <a:lvl3pPr marL="685800" indent="0">
              <a:buNone/>
              <a:defRPr sz="135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881063"/>
            <a:ext cx="4038600" cy="37147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881063"/>
            <a:ext cx="4038600" cy="37147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9C4527FD-C22F-4528-B2BB-24ACAEFD76BE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273844"/>
            <a:ext cx="7886700" cy="99417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260872"/>
            <a:ext cx="3868737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1878806"/>
            <a:ext cx="3868737" cy="276344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788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788" cy="276344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9C4527FD-C22F-4528-B2BB-24ACAEFD76BE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9C4527FD-C22F-4528-B2BB-24ACAEFD76BE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9C4527FD-C22F-4528-B2BB-24ACAEFD76BE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9C4527FD-C22F-4528-B2BB-24ACAEFD76BE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740569"/>
            <a:ext cx="4629150" cy="3655219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3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9C4527FD-C22F-4528-B2BB-24ACAEFD76BE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9C4527FD-C22F-4528-B2BB-24ACAEFD76BE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42875"/>
            <a:ext cx="2057400" cy="44529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2875"/>
            <a:ext cx="6019800" cy="44529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9C4527FD-C22F-4528-B2BB-24ACAEFD76BE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4/12/2025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9C4527FD-C22F-4528-B2BB-24ACAEFD76BE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9C4527FD-C22F-4528-B2BB-24ACAEFD76BE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9C4527FD-C22F-4528-B2BB-24ACAEFD76BE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9C4527FD-C22F-4528-B2BB-24ACAEFD76BE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9C4527FD-C22F-4528-B2BB-24ACAEFD76BE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27" name="Rectangle 3"/>
          <p:cNvSpPr>
            <a:spLocks noGrp="1"/>
          </p:cNvSpPr>
          <p:nvPr>
            <p:ph type="title"/>
          </p:nvPr>
        </p:nvSpPr>
        <p:spPr>
          <a:xfrm>
            <a:off x="457200" y="142875"/>
            <a:ext cx="8229600" cy="43696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/>
          <a:p>
            <a:pPr lvl="0"/>
            <a:r>
              <a:rPr lang="en-US" altLang="zh-CN" dirty="0"/>
              <a:t>Click to edit Master title style</a:t>
            </a:r>
          </a:p>
        </p:txBody>
      </p:sp>
      <p:sp>
        <p:nvSpPr>
          <p:cNvPr id="1028" name="Rectangle 4"/>
          <p:cNvSpPr>
            <a:spLocks noGrp="1"/>
          </p:cNvSpPr>
          <p:nvPr>
            <p:ph type="body" idx="1"/>
          </p:nvPr>
        </p:nvSpPr>
        <p:spPr>
          <a:xfrm>
            <a:off x="457200" y="881063"/>
            <a:ext cx="8229600" cy="37147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4683919"/>
            <a:ext cx="2133600" cy="357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 sz="105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4683919"/>
            <a:ext cx="2895600" cy="357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>
              <a:defRPr sz="1050"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103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4683919"/>
            <a:ext cx="2133600" cy="357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>
              <a:defRPr sz="1050"/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sldNum="0" hdr="0" ftr="0" dt="0"/>
  <p:txStyles>
    <p:titleStyle>
      <a:lvl1pPr algn="l" rtl="0" fontAlgn="base">
        <a:spcBef>
          <a:spcPct val="0"/>
        </a:spcBef>
        <a:spcAft>
          <a:spcPct val="0"/>
        </a:spcAft>
        <a:defRPr sz="27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2pPr>
      <a:lvl3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3pPr>
      <a:lvl4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4pPr>
      <a:lvl5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9pPr>
    </p:titleStyle>
    <p:bodyStyle>
      <a:lvl1pPr marL="257175" indent="-257175" algn="l" rtl="0" fontAlgn="base">
        <a:spcBef>
          <a:spcPct val="15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530" indent="-213995" algn="l" rtl="0" fontAlgn="base">
        <a:spcBef>
          <a:spcPct val="15000"/>
        </a:spcBef>
        <a:spcAft>
          <a:spcPct val="0"/>
        </a:spcAft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rtl="0" fontAlgn="base">
        <a:spcBef>
          <a:spcPct val="15000"/>
        </a:spcBef>
        <a:spcAft>
          <a:spcPct val="0"/>
        </a:spcAft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rtl="0" fontAlgn="base">
        <a:spcBef>
          <a:spcPct val="15000"/>
        </a:spcBef>
        <a:spcAft>
          <a:spcPct val="0"/>
        </a:spcAft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rtl="0" fontAlgn="base">
        <a:spcBef>
          <a:spcPct val="15000"/>
        </a:spcBef>
        <a:spcAft>
          <a:spcPct val="0"/>
        </a:spcAft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0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ao.org/digital-agriculture/en/" TargetMode="External"/><Relationship Id="rId3" Type="http://schemas.openxmlformats.org/officeDocument/2006/relationships/hyperlink" Target="https://agroguide-project.onrender.com/" TargetMode="External"/><Relationship Id="rId7" Type="http://schemas.openxmlformats.org/officeDocument/2006/relationships/hyperlink" Target="https://flask.palletsprojects.com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3.xml"/><Relationship Id="rId6" Type="http://schemas.openxmlformats.org/officeDocument/2006/relationships/hyperlink" Target="https://www.google.com/" TargetMode="External"/><Relationship Id="rId5" Type="http://schemas.openxmlformats.org/officeDocument/2006/relationships/hyperlink" Target="https://www.youtube.com/" TargetMode="External"/><Relationship Id="rId4" Type="http://schemas.openxmlformats.org/officeDocument/2006/relationships/hyperlink" Target="https://www.kaggle.com/code/scratchpad/notebook019429f453/edit" TargetMode="External"/><Relationship Id="rId9" Type="http://schemas.openxmlformats.org/officeDocument/2006/relationships/hyperlink" Target="https://www.usda.gov/nutrition-security" TargetMode="Externa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" y="347870"/>
            <a:ext cx="9144000" cy="703757"/>
          </a:xfrm>
        </p:spPr>
        <p:txBody>
          <a:bodyPr>
            <a:normAutofit/>
          </a:bodyPr>
          <a:lstStyle/>
          <a:p>
            <a:r>
              <a:rPr lang="en-US" sz="2100" b="1" spc="225" dirty="0">
                <a:latin typeface="+mn-lt"/>
                <a:cs typeface="Times New Roman" panose="02020603050405020304" pitchFamily="18" charset="0"/>
              </a:rPr>
              <a:t>RAJA BALWANT SINGH ENGINEERING TECHNICAL CAMPUS</a:t>
            </a:r>
            <a:br>
              <a:rPr lang="en-US" sz="2100" b="1" spc="225" dirty="0">
                <a:latin typeface="+mn-lt"/>
                <a:cs typeface="Times New Roman" panose="02020603050405020304" pitchFamily="18" charset="0"/>
              </a:rPr>
            </a:br>
            <a:r>
              <a:rPr lang="en-US" sz="2025" b="1" spc="225" dirty="0">
                <a:latin typeface="+mn-lt"/>
                <a:cs typeface="Times New Roman" panose="02020603050405020304" pitchFamily="18" charset="0"/>
              </a:rPr>
              <a:t>BICHPURI, AGRA</a:t>
            </a:r>
            <a:endParaRPr lang="en-US" sz="2100" b="1" spc="225" dirty="0"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2435225"/>
            <a:ext cx="9144000" cy="2513330"/>
          </a:xfrm>
        </p:spPr>
        <p:txBody>
          <a:bodyPr>
            <a:normAutofit lnSpcReduction="10000"/>
          </a:bodyPr>
          <a:lstStyle/>
          <a:p>
            <a:r>
              <a:rPr lang="en-US" sz="2100" b="1" u="sng" dirty="0"/>
              <a:t>PROJECT PROGRESS PRESENTATION</a:t>
            </a:r>
          </a:p>
          <a:p>
            <a:r>
              <a:rPr lang="en-US" sz="1800" dirty="0">
                <a:solidFill>
                  <a:srgbClr val="00B050"/>
                </a:solidFill>
              </a:rPr>
              <a:t/>
            </a:r>
            <a:br>
              <a:rPr lang="en-US" sz="1800" dirty="0">
                <a:solidFill>
                  <a:srgbClr val="00B050"/>
                </a:solidFill>
              </a:rPr>
            </a:br>
            <a:r>
              <a:rPr lang="en-US" sz="2800" b="1" dirty="0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scaled="0"/>
                </a:gradFill>
              </a:rPr>
              <a:t>AgroGuide - Your Farming Companion Application</a:t>
            </a:r>
          </a:p>
          <a:p>
            <a:endParaRPr lang="en-US" sz="2120" dirty="0"/>
          </a:p>
          <a:p>
            <a:r>
              <a:rPr lang="en-US" sz="2120" dirty="0"/>
              <a:t>  Presented To:                                                                               Presented By:</a:t>
            </a:r>
          </a:p>
          <a:p>
            <a:pPr algn="l"/>
            <a:r>
              <a:rPr lang="en-US" sz="1600" dirty="0"/>
              <a:t>              Department of Computer Science                                           </a:t>
            </a:r>
            <a:r>
              <a:rPr lang="en-US" sz="1600" dirty="0">
                <a:sym typeface="+mn-ea"/>
              </a:rPr>
              <a:t>Masroor Majeed Mir (2000040100048)</a:t>
            </a:r>
            <a:r>
              <a:rPr lang="en-US" sz="1600" dirty="0"/>
              <a:t> </a:t>
            </a:r>
          </a:p>
          <a:p>
            <a:pPr algn="l"/>
            <a:r>
              <a:rPr lang="en-US" sz="1600" dirty="0"/>
              <a:t>              &amp; </a:t>
            </a:r>
            <a:r>
              <a:rPr lang="en-US" sz="1600" dirty="0" smtClean="0"/>
              <a:t>Engineering</a:t>
            </a:r>
            <a:endParaRPr lang="en-US" sz="1425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63"/>
          <a:stretch>
            <a:fillRect/>
          </a:stretch>
        </p:blipFill>
        <p:spPr>
          <a:xfrm>
            <a:off x="3175000" y="1102995"/>
            <a:ext cx="2369185" cy="11741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85725"/>
            <a:ext cx="8229600" cy="685800"/>
          </a:xfrm>
        </p:spPr>
        <p:txBody>
          <a:bodyPr/>
          <a:lstStyle/>
          <a:p>
            <a:pPr algn="ctr"/>
            <a:r>
              <a:rPr lang="en-US" sz="3600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scaled="0"/>
                </a:gradFill>
              </a:rPr>
              <a:t>System Architecture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635" y="771525"/>
            <a:ext cx="9145270" cy="443103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600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scaled="0"/>
                </a:gradFill>
              </a:rPr>
              <a:t>Data Flow  Diagram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-635" y="723265"/>
            <a:ext cx="9144635" cy="442087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3690" y="142875"/>
            <a:ext cx="8729345" cy="738505"/>
          </a:xfrm>
        </p:spPr>
        <p:txBody>
          <a:bodyPr/>
          <a:lstStyle/>
          <a:p>
            <a:pPr algn="ctr"/>
            <a:r>
              <a:rPr lang="en-US" sz="2800" b="1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scaled="0"/>
                </a:gradFill>
                <a:latin typeface="Times New Roman" panose="02020603050405020304" pitchFamily="18" charset="0"/>
                <a:cs typeface="Times New Roman" panose="02020603050405020304" pitchFamily="18" charset="0"/>
              </a:rPr>
              <a:t>Testing Technologies and Security Mechanisms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16635"/>
            <a:ext cx="8229600" cy="3579495"/>
          </a:xfrm>
        </p:spPr>
        <p:txBody>
          <a:bodyPr/>
          <a:lstStyle/>
          <a:p>
            <a:pPr>
              <a:lnSpc>
                <a:spcPct val="12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b="1"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scaled="0"/>
                </a:gradFill>
                <a:latin typeface="Times New Roman" panose="02020603050405020304" pitchFamily="18" charset="0"/>
                <a:cs typeface="Times New Roman" panose="02020603050405020304" pitchFamily="18" charset="0"/>
              </a:rPr>
              <a:t>Testing Types</a:t>
            </a:r>
          </a:p>
          <a:p>
            <a:pPr lvl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Ø"/>
            </a:pPr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Unit Testing: Validate individual components.</a:t>
            </a:r>
          </a:p>
          <a:p>
            <a:pPr lvl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Ø"/>
            </a:pPr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Integration Testing: Ensure components work seamlessly.</a:t>
            </a:r>
          </a:p>
          <a:p>
            <a:pPr marL="343535" lvl="1" indent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None/>
            </a:pPr>
            <a:endParaRPr lang="en-US" sz="18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2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scaled="0"/>
                </a:gradFill>
                <a:latin typeface="Times New Roman" panose="02020603050405020304" pitchFamily="18" charset="0"/>
                <a:cs typeface="Times New Roman" panose="02020603050405020304" pitchFamily="18" charset="0"/>
              </a:rPr>
              <a:t>Security Mechanisms</a:t>
            </a:r>
          </a:p>
          <a:p>
            <a:pPr lvl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Ø"/>
            </a:pPr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Input Validation: Prevent injection attacks.</a:t>
            </a:r>
          </a:p>
          <a:p>
            <a:pPr lvl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Ø"/>
            </a:pPr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Authentication and Authorization: Ensure secure access.</a:t>
            </a:r>
          </a:p>
          <a:p>
            <a:pPr lvl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Ø"/>
            </a:pPr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Secure APIs: Protect data integrity and confidentiality.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21640"/>
            <a:ext cx="8229600" cy="603885"/>
          </a:xfrm>
        </p:spPr>
        <p:txBody>
          <a:bodyPr/>
          <a:lstStyle/>
          <a:p>
            <a:pPr algn="ctr"/>
            <a:r>
              <a:rPr lang="en-US" sz="3600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scaled="0"/>
                </a:gradFill>
                <a:latin typeface="Times New Roman" panose="02020603050405020304" pitchFamily="18" charset="0"/>
                <a:cs typeface="Times New Roman" panose="02020603050405020304" pitchFamily="18" charset="0"/>
              </a:rPr>
              <a:t>Limitation &amp;Challenges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3370" y="890270"/>
            <a:ext cx="8229600" cy="293624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000" b="1"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scaled="0"/>
                </a:gra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Limitation</a:t>
            </a:r>
            <a:endParaRPr lang="en-US" sz="2000" b="1">
              <a:gradFill>
                <a:gsLst>
                  <a:gs pos="0">
                    <a:srgbClr val="012D86"/>
                  </a:gs>
                  <a:gs pos="100000">
                    <a:srgbClr val="0E2557"/>
                  </a:gs>
                </a:gsLst>
                <a:lin scaled="0"/>
              </a:gra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US" sz="1750">
                <a:latin typeface="Times New Roman" panose="02020603050405020304" pitchFamily="18" charset="0"/>
                <a:cs typeface="Times New Roman" panose="02020603050405020304" pitchFamily="18" charset="0"/>
              </a:rPr>
              <a:t>Data Quality and Availability.</a:t>
            </a:r>
          </a:p>
          <a:p>
            <a:pPr lvl="1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US" sz="1750">
                <a:latin typeface="Times New Roman" panose="02020603050405020304" pitchFamily="18" charset="0"/>
                <a:cs typeface="Times New Roman" panose="02020603050405020304" pitchFamily="18" charset="0"/>
              </a:rPr>
              <a:t>Internet Connectivity Dependency.</a:t>
            </a:r>
          </a:p>
          <a:p>
            <a:pPr lvl="1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US" sz="1750">
                <a:latin typeface="Times New Roman" panose="02020603050405020304" pitchFamily="18" charset="0"/>
                <a:cs typeface="Times New Roman" panose="02020603050405020304" pitchFamily="18" charset="0"/>
              </a:rPr>
              <a:t>Geographical Specificity.</a:t>
            </a:r>
          </a:p>
          <a:p>
            <a:pPr>
              <a:lnSpc>
                <a:spcPct val="150000"/>
              </a:lnSpc>
            </a:pPr>
            <a:r>
              <a:rPr lang="en-US" sz="2000" b="1"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scaled="0"/>
                </a:gra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Anticipated Challenges:</a:t>
            </a:r>
            <a:endParaRPr lang="en-US" sz="2000" b="1">
              <a:gradFill>
                <a:gsLst>
                  <a:gs pos="0">
                    <a:srgbClr val="012D86"/>
                  </a:gs>
                  <a:gs pos="100000">
                    <a:srgbClr val="0E2557"/>
                  </a:gs>
                </a:gsLst>
                <a:lin scaled="0"/>
              </a:gra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US" sz="175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Ensuring data quality and availability.</a:t>
            </a:r>
            <a:endParaRPr lang="en-US" sz="175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US" sz="175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Addressing geographical specificity.</a:t>
            </a:r>
            <a:endParaRPr lang="en-US" sz="175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US" sz="175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Balancing device compatibility and resource constraints.</a:t>
            </a:r>
            <a:endParaRPr lang="en-US" sz="175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3535" lvl="1" indent="0">
              <a:lnSpc>
                <a:spcPct val="150000"/>
              </a:lnSpc>
              <a:buFont typeface="Wingdings" panose="05000000000000000000" charset="0"/>
              <a:buNone/>
            </a:pPr>
            <a:endParaRPr lang="en-US" sz="175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3535" lvl="1" indent="0">
              <a:lnSpc>
                <a:spcPct val="150000"/>
              </a:lnSpc>
              <a:buFont typeface="Wingdings" panose="05000000000000000000" charset="0"/>
              <a:buNone/>
            </a:pPr>
            <a:endParaRPr lang="en-US" sz="175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Wingdings" panose="05000000000000000000" charset="0"/>
              <a:buNone/>
            </a:pPr>
            <a:endParaRPr 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9390" y="142875"/>
            <a:ext cx="3623945" cy="277495"/>
          </a:xfrm>
        </p:spPr>
        <p:txBody>
          <a:bodyPr/>
          <a:lstStyle/>
          <a:p>
            <a:r>
              <a:rPr lang="en-US" sz="24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SNAPSHOTS</a:t>
            </a:r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98755" y="2783205"/>
            <a:ext cx="4424045" cy="2012950"/>
          </a:xfrm>
          <a:prstGeom prst="rect">
            <a:avLst/>
          </a:prstGeom>
        </p:spPr>
      </p:pic>
      <p:pic>
        <p:nvPicPr>
          <p:cNvPr id="12" name="Content Placeholder 11"/>
          <p:cNvPicPr>
            <a:picLocks noGrp="1" noChangeAspect="1"/>
          </p:cNvPicPr>
          <p:nvPr>
            <p:ph sz="half" idx="1"/>
          </p:nvPr>
        </p:nvPicPr>
        <p:blipFill>
          <a:blip r:embed="rId4"/>
          <a:srcRect r="1894"/>
          <a:stretch>
            <a:fillRect/>
          </a:stretch>
        </p:blipFill>
        <p:spPr>
          <a:xfrm>
            <a:off x="199390" y="481965"/>
            <a:ext cx="4372610" cy="230124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8680" y="482600"/>
            <a:ext cx="4123055" cy="230124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78680" y="2783205"/>
            <a:ext cx="4122420" cy="2012315"/>
          </a:xfrm>
          <a:prstGeom prst="rect">
            <a:avLst/>
          </a:prstGeom>
        </p:spPr>
      </p:pic>
      <p:sp>
        <p:nvSpPr>
          <p:cNvPr id="16" name="Text Box 15"/>
          <p:cNvSpPr txBox="1"/>
          <p:nvPr/>
        </p:nvSpPr>
        <p:spPr>
          <a:xfrm>
            <a:off x="1600200" y="4783455"/>
            <a:ext cx="141351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Light Mode</a:t>
            </a:r>
          </a:p>
        </p:txBody>
      </p:sp>
      <p:sp>
        <p:nvSpPr>
          <p:cNvPr id="17" name="Text Box 16"/>
          <p:cNvSpPr txBox="1"/>
          <p:nvPr/>
        </p:nvSpPr>
        <p:spPr>
          <a:xfrm>
            <a:off x="6408420" y="4796155"/>
            <a:ext cx="130746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Dark Mode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b="1">
                <a:solidFill>
                  <a:schemeClr val="tx1"/>
                </a:solidFill>
              </a:rPr>
              <a:t>ML Model Code Snapshot</a:t>
            </a:r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8755" y="812165"/>
            <a:ext cx="7534910" cy="389382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0" y="57785"/>
            <a:ext cx="8229600" cy="249555"/>
          </a:xfrm>
        </p:spPr>
        <p:txBody>
          <a:bodyPr/>
          <a:lstStyle/>
          <a:p>
            <a:r>
              <a:rPr lang="en-US" sz="16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CODE SNAPSHOTS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0" y="398780"/>
            <a:ext cx="4572000" cy="4737735"/>
          </a:xfrm>
          <a:prstGeom prst="rect">
            <a:avLst/>
          </a:prstGeom>
        </p:spPr>
      </p:pic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4571365" y="398780"/>
            <a:ext cx="4572635" cy="471614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47650" y="163830"/>
            <a:ext cx="3332480" cy="370840"/>
          </a:xfrm>
        </p:spPr>
        <p:txBody>
          <a:bodyPr/>
          <a:lstStyle/>
          <a:p>
            <a:r>
              <a:rPr lang="en-US" sz="1600" b="1">
                <a:solidFill>
                  <a:schemeClr val="tx1"/>
                </a:solidFill>
              </a:rPr>
              <a:t>DATABASE SNAPSHOTS</a:t>
            </a:r>
          </a:p>
        </p:txBody>
      </p:sp>
      <p:pic>
        <p:nvPicPr>
          <p:cNvPr id="3" name="Picture Placeholder 2" descr="Screenshot 2024-04-14 223046"/>
          <p:cNvPicPr>
            <a:picLocks noGrp="1" noChangeAspect="1"/>
          </p:cNvPicPr>
          <p:nvPr>
            <p:ph type="pic" idx="1"/>
          </p:nvPr>
        </p:nvPicPr>
        <p:blipFill>
          <a:blip r:embed="rId2"/>
          <a:stretch>
            <a:fillRect/>
          </a:stretch>
        </p:blipFill>
        <p:spPr>
          <a:xfrm>
            <a:off x="0" y="668020"/>
            <a:ext cx="9157335" cy="444373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0" name="Google Shape;1750;p106"/>
          <p:cNvSpPr txBox="1">
            <a:spLocks noGrp="1"/>
          </p:cNvSpPr>
          <p:nvPr>
            <p:ph type="subTitle" idx="1"/>
          </p:nvPr>
        </p:nvSpPr>
        <p:spPr>
          <a:xfrm>
            <a:off x="2848050" y="2948250"/>
            <a:ext cx="3447900" cy="66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>
                <a:solidFill>
                  <a:schemeClr val="lt1"/>
                </a:solidFill>
              </a:rPr>
              <a:t>Describe working by using flowchart.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" name="Title 0"/>
          <p:cNvSpPr>
            <a:spLocks noGrp="1"/>
          </p:cNvSpPr>
          <p:nvPr>
            <p:ph type="title" idx="2"/>
          </p:nvPr>
        </p:nvSpPr>
        <p:spPr>
          <a:xfrm>
            <a:off x="1050290" y="447040"/>
            <a:ext cx="5454015" cy="492760"/>
          </a:xfrm>
        </p:spPr>
        <p:txBody>
          <a:bodyPr/>
          <a:lstStyle/>
          <a:p>
            <a:pPr algn="ctr"/>
            <a:r>
              <a:rPr lang="en-GB" sz="2400" b="1" dirty="0">
                <a:solidFill>
                  <a:schemeClr val="tx1"/>
                </a:solidFill>
                <a:sym typeface="+mn-ea"/>
              </a:rPr>
              <a:t>References</a:t>
            </a:r>
          </a:p>
        </p:txBody>
      </p:sp>
      <p:sp>
        <p:nvSpPr>
          <p:cNvPr id="3" name="Text Box 2"/>
          <p:cNvSpPr txBox="1"/>
          <p:nvPr/>
        </p:nvSpPr>
        <p:spPr>
          <a:xfrm>
            <a:off x="511810" y="1064260"/>
            <a:ext cx="8236585" cy="351599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US" sz="1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  <a:hlinkClick r:id="rId3" action="ppaction://hlinkfile"/>
              </a:rPr>
              <a:t>https://agroguide-project.onrender.com/</a:t>
            </a:r>
            <a:endParaRPr lang="en-US" sz="16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US" sz="1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https://www.kaggle.com/code/scratchpad/notebook019429f453/edit</a:t>
            </a:r>
            <a:endParaRPr lang="en-US" sz="16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US" sz="1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https://www.youtube.com/</a:t>
            </a:r>
            <a:endParaRPr lang="en-US" sz="16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US" sz="1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https://krishi.icar.gov.in/Technology_Database.jsp</a:t>
            </a: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US" sz="16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7" action="ppaction://hlinkfile"/>
              </a:rPr>
              <a:t>https://flask.palletsprojects.com/</a:t>
            </a: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Food and Agriculture Organization. (2022). "Digital Agriculture for Sustainable Farming."  </a:t>
            </a:r>
            <a:r>
              <a:rPr lang="en-US" sz="1600" dirty="0">
                <a:solidFill>
                  <a:srgbClr val="7030A0"/>
                </a:solidFill>
                <a:latin typeface="Times New Roman" panose="02020603050405020304" pitchFamily="18" charset="0"/>
                <a:ea typeface="Calibri" panose="020F0502020204030204" charset="0"/>
                <a:cs typeface="Times New Roman" panose="02020603050405020304" pitchFamily="18" charset="0"/>
                <a:hlinkClick r:id="rId8"/>
              </a:rPr>
              <a:t>FAO Digital Agriculture Report</a:t>
            </a:r>
            <a:endParaRPr lang="en-US" sz="1600" dirty="0">
              <a:solidFill>
                <a:srgbClr val="7030A0"/>
              </a:solidFill>
              <a:latin typeface="Times New Roman" panose="02020603050405020304" pitchFamily="18" charset="0"/>
              <a:ea typeface="Calibri" panose="020F0502020204030204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charset="0"/>
                <a:cs typeface="Times New Roman" panose="02020603050405020304" pitchFamily="18" charset="0"/>
              </a:rPr>
              <a:t>United States Department of Agriculture. (2021). "Agricultural Statistics Annual Report." </a:t>
            </a:r>
            <a:r>
              <a:rPr lang="en-US" sz="1600" dirty="0">
                <a:solidFill>
                  <a:srgbClr val="7030A0"/>
                </a:solidFill>
                <a:latin typeface="Times New Roman" panose="02020603050405020304" pitchFamily="18" charset="0"/>
                <a:ea typeface="Calibri" panose="020F0502020204030204" charset="0"/>
                <a:cs typeface="Times New Roman" panose="02020603050405020304" pitchFamily="18" charset="0"/>
                <a:hlinkClick r:id="rId9"/>
              </a:rPr>
              <a:t>USDA Agricultural Statistics Report</a:t>
            </a:r>
            <a:endParaRPr lang="en-US" sz="1600" dirty="0">
              <a:solidFill>
                <a:srgbClr val="7030A0"/>
              </a:solidFill>
              <a:latin typeface="Times New Roman" panose="02020603050405020304" pitchFamily="18" charset="0"/>
              <a:ea typeface="Calibri" panose="020F050202020403020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3" name="Google Shape;1763;p108"/>
          <p:cNvSpPr txBox="1">
            <a:spLocks noGrp="1"/>
          </p:cNvSpPr>
          <p:nvPr>
            <p:ph type="title"/>
          </p:nvPr>
        </p:nvSpPr>
        <p:spPr>
          <a:xfrm>
            <a:off x="3143250" y="1586865"/>
            <a:ext cx="3248660" cy="1789430"/>
          </a:xfrm>
          <a:prstGeom prst="rect">
            <a:avLst/>
          </a:prstGeom>
          <a:effectLst>
            <a:innerShdw blurRad="63500" dist="50800" dir="13500000">
              <a:prstClr val="black">
                <a:alpha val="50000"/>
              </a:prstClr>
            </a:innerShdw>
            <a:reflection blurRad="6350" stA="52000" endA="300" endPos="35000" dir="5400000" sy="-100000" algn="bl" rotWithShape="0"/>
            <a:softEdge rad="635000"/>
          </a:effectLst>
        </p:spPr>
        <p:txBody>
          <a:bodyPr/>
          <a:lstStyle/>
          <a:p>
            <a:pPr lvl="0" algn="ctr"/>
            <a:r>
              <a:rPr lang="en-US" altLang="en-GB" sz="400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THANK YOU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7133" y="521011"/>
            <a:ext cx="3049733" cy="436960"/>
          </a:xfrm>
        </p:spPr>
        <p:txBody>
          <a:bodyPr/>
          <a:lstStyle/>
          <a:p>
            <a:r>
              <a:rPr lang="en-US" sz="3600" b="1" dirty="0">
                <a:solidFill>
                  <a:srgbClr val="C00000"/>
                </a:solidFill>
              </a:rPr>
              <a:t>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49" y="1059836"/>
            <a:ext cx="7886700" cy="3401564"/>
          </a:xfrm>
        </p:spPr>
        <p:txBody>
          <a:bodyPr>
            <a:noAutofit/>
          </a:bodyPr>
          <a:lstStyle/>
          <a:p>
            <a:pPr algn="just">
              <a:lnSpc>
                <a:spcPct val="130000"/>
              </a:lnSpc>
              <a:buFont typeface="Wingdings" panose="05000000000000000000" charset="0"/>
              <a:buChar char="Ø"/>
            </a:pPr>
            <a:r>
              <a:rPr lang="en-US" sz="1600" dirty="0"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scaled="0"/>
                </a:gradFill>
                <a:latin typeface="Times New Roman" panose="02020603050405020304" pitchFamily="18" charset="0"/>
                <a:cs typeface="Times New Roman" panose="02020603050405020304" pitchFamily="18" charset="0"/>
              </a:rPr>
              <a:t>AgroGuide - Your Farming Companion Application</a:t>
            </a:r>
          </a:p>
          <a:p>
            <a:pPr algn="just">
              <a:lnSpc>
                <a:spcPct val="130000"/>
              </a:lnSpc>
              <a:buFont typeface="Wingdings" panose="05000000000000000000" charset="0"/>
              <a:buChar char="Ø"/>
            </a:pPr>
            <a:r>
              <a:rPr lang="en-US" sz="1600" dirty="0"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scaled="0"/>
                </a:gradFill>
                <a:latin typeface="Times New Roman" panose="02020603050405020304" pitchFamily="18" charset="0"/>
                <a:cs typeface="Times New Roman" panose="02020603050405020304" pitchFamily="18" charset="0"/>
              </a:rPr>
              <a:t>About the Project</a:t>
            </a:r>
          </a:p>
          <a:p>
            <a:pPr algn="just">
              <a:lnSpc>
                <a:spcPct val="130000"/>
              </a:lnSpc>
              <a:buFont typeface="Wingdings" panose="05000000000000000000" charset="0"/>
              <a:buChar char="Ø"/>
            </a:pPr>
            <a:r>
              <a:rPr lang="en-US" sz="1600" dirty="0"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scaled="0"/>
                </a:gra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Hardware and Software</a:t>
            </a:r>
            <a:endParaRPr lang="en-US" sz="1600" dirty="0">
              <a:gradFill>
                <a:gsLst>
                  <a:gs pos="0">
                    <a:srgbClr val="012D86"/>
                  </a:gs>
                  <a:gs pos="100000">
                    <a:srgbClr val="0E2557"/>
                  </a:gs>
                </a:gsLst>
                <a:lin scaled="0"/>
              </a:gra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30000"/>
              </a:lnSpc>
              <a:buFont typeface="Wingdings" panose="05000000000000000000" charset="0"/>
              <a:buChar char="Ø"/>
            </a:pPr>
            <a:r>
              <a:rPr lang="en-US" sz="1600" dirty="0"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scaled="0"/>
                </a:gra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</a:t>
            </a:r>
            <a:r>
              <a:rPr lang="en-GB" sz="1600" dirty="0"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scaled="0"/>
                </a:gra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Phases</a:t>
            </a:r>
            <a:endParaRPr lang="en-US" sz="1600" dirty="0">
              <a:gradFill>
                <a:gsLst>
                  <a:gs pos="0">
                    <a:srgbClr val="012D86"/>
                  </a:gs>
                  <a:gs pos="100000">
                    <a:srgbClr val="0E2557"/>
                  </a:gs>
                </a:gsLst>
                <a:lin scaled="0"/>
              </a:gra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30000"/>
              </a:lnSpc>
              <a:buFont typeface="Wingdings" panose="05000000000000000000" charset="0"/>
              <a:buChar char="Ø"/>
            </a:pPr>
            <a:r>
              <a:rPr lang="en-US" sz="1600"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scaled="0"/>
                </a:gra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System Architecture</a:t>
            </a:r>
          </a:p>
          <a:p>
            <a:pPr algn="just">
              <a:lnSpc>
                <a:spcPct val="130000"/>
              </a:lnSpc>
              <a:buFont typeface="Wingdings" panose="05000000000000000000" charset="0"/>
              <a:buChar char="Ø"/>
            </a:pPr>
            <a:r>
              <a:rPr lang="en-US" sz="1600" dirty="0"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scaled="0"/>
                </a:gradFill>
                <a:latin typeface="Times New Roman" panose="02020603050405020304" pitchFamily="18" charset="0"/>
                <a:cs typeface="Times New Roman" panose="02020603050405020304" pitchFamily="18" charset="0"/>
              </a:rPr>
              <a:t>Data Flow Diagram</a:t>
            </a:r>
          </a:p>
          <a:p>
            <a:pPr algn="just">
              <a:lnSpc>
                <a:spcPct val="130000"/>
              </a:lnSpc>
              <a:buFont typeface="Wingdings" panose="05000000000000000000" charset="0"/>
              <a:buChar char="Ø"/>
            </a:pPr>
            <a:r>
              <a:rPr lang="en-US" sz="1600" dirty="0"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scaled="0"/>
                </a:gradFill>
                <a:latin typeface="Times New Roman" panose="02020603050405020304" pitchFamily="18" charset="0"/>
                <a:cs typeface="Times New Roman" panose="02020603050405020304" pitchFamily="18" charset="0"/>
              </a:rPr>
              <a:t>Testing Technologies and Security Mechanisms</a:t>
            </a:r>
          </a:p>
          <a:p>
            <a:pPr algn="just">
              <a:lnSpc>
                <a:spcPct val="130000"/>
              </a:lnSpc>
              <a:buFont typeface="Wingdings" panose="05000000000000000000" charset="0"/>
              <a:buChar char="Ø"/>
            </a:pPr>
            <a:r>
              <a:rPr lang="en-US" sz="1600" dirty="0"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scaled="0"/>
                </a:gradFill>
                <a:latin typeface="Times New Roman" panose="02020603050405020304" pitchFamily="18" charset="0"/>
                <a:cs typeface="Times New Roman" panose="02020603050405020304" pitchFamily="18" charset="0"/>
              </a:rPr>
              <a:t>Limitation &amp; Challenges</a:t>
            </a:r>
          </a:p>
          <a:p>
            <a:pPr algn="just">
              <a:lnSpc>
                <a:spcPct val="130000"/>
              </a:lnSpc>
              <a:buFont typeface="Wingdings" panose="05000000000000000000" charset="0"/>
              <a:buChar char="Ø"/>
            </a:pPr>
            <a:r>
              <a:rPr lang="en-US" sz="1600" dirty="0"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scaled="0"/>
                </a:gradFill>
                <a:latin typeface="Times New Roman" panose="02020603050405020304" pitchFamily="18" charset="0"/>
                <a:cs typeface="Times New Roman" panose="02020603050405020304" pitchFamily="18" charset="0"/>
              </a:rPr>
              <a:t>Snapshots</a:t>
            </a:r>
          </a:p>
          <a:p>
            <a:pPr algn="just">
              <a:lnSpc>
                <a:spcPct val="130000"/>
              </a:lnSpc>
              <a:buFont typeface="Wingdings" panose="05000000000000000000" charset="0"/>
              <a:buChar char="Ø"/>
            </a:pPr>
            <a:r>
              <a:rPr lang="en-US" sz="1600" dirty="0"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scaled="0"/>
                </a:gradFill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0"/>
          <p:cNvSpPr>
            <a:spLocks noGrp="1"/>
          </p:cNvSpPr>
          <p:nvPr>
            <p:ph type="title"/>
          </p:nvPr>
        </p:nvSpPr>
        <p:spPr>
          <a:xfrm>
            <a:off x="111125" y="431165"/>
            <a:ext cx="6652260" cy="1856740"/>
          </a:xfrm>
        </p:spPr>
        <p:txBody>
          <a:bodyPr/>
          <a:lstStyle/>
          <a:p>
            <a:r>
              <a:rPr lang="en-US" sz="3600" dirty="0">
                <a:solidFill>
                  <a:srgbClr val="00B050"/>
                </a:solidFill>
              </a:rPr>
              <a:t/>
            </a:r>
            <a:br>
              <a:rPr lang="en-US" sz="3600" dirty="0">
                <a:solidFill>
                  <a:srgbClr val="00B050"/>
                </a:solidFill>
              </a:rPr>
            </a:br>
            <a:r>
              <a:rPr lang="en-US" sz="3600" dirty="0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scaled="0"/>
                </a:gradFill>
                <a:sym typeface="+mn-ea"/>
              </a:rPr>
              <a:t>AgroGuide - Your </a:t>
            </a:r>
            <a:br>
              <a:rPr lang="en-US" sz="3600" dirty="0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scaled="0"/>
                </a:gradFill>
                <a:sym typeface="+mn-ea"/>
              </a:rPr>
            </a:br>
            <a:r>
              <a:rPr lang="en-US" sz="3600" dirty="0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scaled="0"/>
                </a:gradFill>
                <a:sym typeface="+mn-ea"/>
              </a:rPr>
              <a:t>Farming Companion</a:t>
            </a:r>
            <a:br>
              <a:rPr lang="en-US" sz="3600" dirty="0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scaled="0"/>
                </a:gradFill>
                <a:sym typeface="+mn-ea"/>
              </a:rPr>
            </a:br>
            <a:r>
              <a:rPr lang="en-US" sz="3600" dirty="0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scaled="0"/>
                </a:gradFill>
                <a:sym typeface="+mn-ea"/>
              </a:rPr>
              <a:t>Application</a:t>
            </a:r>
            <a:r>
              <a:rPr lang="en-US" sz="3600" dirty="0">
                <a:solidFill>
                  <a:srgbClr val="00B050"/>
                </a:solidFill>
              </a:rPr>
              <a:t/>
            </a:r>
            <a:br>
              <a:rPr lang="en-US" sz="3600" dirty="0">
                <a:solidFill>
                  <a:srgbClr val="00B050"/>
                </a:solidFill>
              </a:rPr>
            </a:br>
            <a:endParaRPr lang="en-US" sz="3600" dirty="0">
              <a:gradFill>
                <a:gsLst>
                  <a:gs pos="0">
                    <a:srgbClr val="E30000"/>
                  </a:gs>
                  <a:gs pos="100000">
                    <a:srgbClr val="760303"/>
                  </a:gs>
                </a:gsLst>
                <a:lin scaled="0"/>
              </a:gradFill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110490" y="2040255"/>
            <a:ext cx="4502150" cy="933450"/>
          </a:xfrm>
        </p:spPr>
        <p:txBody>
          <a:bodyPr/>
          <a:lstStyle/>
          <a:p>
            <a:pPr marL="152400" indent="0">
              <a:buNone/>
            </a:pPr>
            <a:endParaRPr lang="en-US" sz="2000" dirty="0"/>
          </a:p>
          <a:p>
            <a:pPr marL="152400" indent="0">
              <a:buNone/>
            </a:pPr>
            <a:r>
              <a:rPr lang="en-US" sz="2000" dirty="0">
                <a:gradFill>
                  <a:gsLst>
                    <a:gs pos="0">
                      <a:srgbClr val="012D86"/>
                    </a:gs>
                    <a:gs pos="100000">
                      <a:srgbClr val="0E2557"/>
                    </a:gs>
                  </a:gsLst>
                  <a:lin scaled="0"/>
                </a:gradFill>
              </a:rPr>
              <a:t>Revolutionizing Crop Selection with Machine Learning</a:t>
            </a:r>
          </a:p>
        </p:txBody>
      </p:sp>
      <p:sp>
        <p:nvSpPr>
          <p:cNvPr id="11" name="Text Box 10"/>
          <p:cNvSpPr txBox="1"/>
          <p:nvPr/>
        </p:nvSpPr>
        <p:spPr>
          <a:xfrm>
            <a:off x="4059555" y="3596640"/>
            <a:ext cx="30480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pic>
        <p:nvPicPr>
          <p:cNvPr id="14" name="Content Placeholder 13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447030" y="135890"/>
            <a:ext cx="3392170" cy="46894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69"/>
          <p:cNvSpPr txBox="1">
            <a:spLocks noGrp="1"/>
          </p:cNvSpPr>
          <p:nvPr>
            <p:ph type="subTitle" idx="1"/>
          </p:nvPr>
        </p:nvSpPr>
        <p:spPr>
          <a:xfrm>
            <a:off x="353060" y="1331595"/>
            <a:ext cx="8418195" cy="34721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scaled="0"/>
                </a:gra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Objective:</a:t>
            </a:r>
          </a:p>
          <a:p>
            <a:pPr marL="285750" lvl="0" indent="-285750" algn="just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Ø"/>
            </a:pPr>
            <a:r>
              <a:rPr lang="en-GB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AgroGuide's primary goal is to assist farmers in making data-driven decisions for crop selection.</a:t>
            </a:r>
          </a:p>
          <a:p>
            <a:pPr marL="285750" lvl="0" indent="-285750" algn="just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Ø"/>
            </a:pPr>
            <a:r>
              <a:rPr lang="en-GB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objective is to optimize yield and resource usage in agriculture.</a:t>
            </a:r>
          </a:p>
          <a:p>
            <a:pPr marL="285750" lvl="0" indent="-285750" algn="just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Ø"/>
            </a:pPr>
            <a:endParaRPr lang="en-GB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just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scaled="0"/>
                </a:gradFill>
                <a:latin typeface="Times New Roman" panose="02020603050405020304" pitchFamily="18" charset="0"/>
                <a:cs typeface="Times New Roman" panose="02020603050405020304" pitchFamily="18" charset="0"/>
              </a:rPr>
              <a:t>Key Features:</a:t>
            </a:r>
            <a:endParaRPr lang="en-GB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 algn="just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Ø"/>
            </a:pPr>
            <a:r>
              <a:rPr lang="en-GB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Crop recommendations powered by machine learning.</a:t>
            </a:r>
          </a:p>
          <a:p>
            <a:pPr marL="285750" lvl="0" indent="-285750" algn="just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Ø"/>
            </a:pPr>
            <a:r>
              <a:rPr lang="en-GB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Comprehensive application offering soil analysis.</a:t>
            </a:r>
            <a:endParaRPr lang="en-GB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 algn="just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Ø"/>
            </a:pPr>
            <a:r>
              <a:rPr lang="en-GB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User-friendly interface for precision and efficiency in crop planning.</a:t>
            </a:r>
          </a:p>
        </p:txBody>
      </p:sp>
      <p:sp>
        <p:nvSpPr>
          <p:cNvPr id="508" name="Google Shape;508;p69"/>
          <p:cNvSpPr txBox="1">
            <a:spLocks noGrp="1"/>
          </p:cNvSpPr>
          <p:nvPr>
            <p:ph type="title"/>
          </p:nvPr>
        </p:nvSpPr>
        <p:spPr>
          <a:xfrm>
            <a:off x="142302" y="255270"/>
            <a:ext cx="8209915" cy="120142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dirty="0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scaled="0"/>
                </a:gradFill>
              </a:rPr>
              <a:t>About the Project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6" name="Google Shape;1726;p103"/>
          <p:cNvSpPr txBox="1">
            <a:spLocks noGrp="1"/>
          </p:cNvSpPr>
          <p:nvPr>
            <p:ph type="subTitle" idx="1"/>
          </p:nvPr>
        </p:nvSpPr>
        <p:spPr>
          <a:xfrm>
            <a:off x="251142" y="421707"/>
            <a:ext cx="8641715" cy="85280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sz="3600" dirty="0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Hardware and Software</a:t>
            </a:r>
          </a:p>
        </p:txBody>
      </p:sp>
      <p:sp>
        <p:nvSpPr>
          <p:cNvPr id="2" name="Text Box 1"/>
          <p:cNvSpPr txBox="1"/>
          <p:nvPr/>
        </p:nvSpPr>
        <p:spPr>
          <a:xfrm>
            <a:off x="495300" y="1274445"/>
            <a:ext cx="8190865" cy="347281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lvl="3" algn="just">
              <a:lnSpc>
                <a:spcPct val="125000"/>
              </a:lnSpc>
            </a:pPr>
            <a:r>
              <a:rPr lang="en-US" sz="2000" b="1" dirty="0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Hardware: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285750" lvl="8" indent="-285750" algn="just">
              <a:lnSpc>
                <a:spcPct val="125000"/>
              </a:lnSpc>
              <a:buFont typeface="Wingdings" panose="05000000000000000000" charset="0"/>
              <a:buChar char="Ø"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Processor: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Intel Core i5 or higher.</a:t>
            </a:r>
          </a:p>
          <a:p>
            <a:pPr marL="285750" lvl="8" indent="-285750" algn="just">
              <a:lnSpc>
                <a:spcPct val="125000"/>
              </a:lnSpc>
              <a:buFont typeface="Wingdings" panose="05000000000000000000" charset="0"/>
              <a:buChar char="Ø"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RAM: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8 GB or more.</a:t>
            </a:r>
          </a:p>
          <a:p>
            <a:pPr marL="285750" lvl="8" indent="-285750" algn="just">
              <a:lnSpc>
                <a:spcPct val="125000"/>
              </a:lnSpc>
              <a:buFont typeface="Wingdings" panose="05000000000000000000" charset="0"/>
              <a:buChar char="Ø"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Hard Disk: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120 GB.</a:t>
            </a:r>
          </a:p>
          <a:p>
            <a:pPr marL="285750" lvl="8" indent="-285750" algn="just">
              <a:lnSpc>
                <a:spcPct val="125000"/>
              </a:lnSpc>
              <a:buFont typeface="Wingdings" panose="05000000000000000000" charset="0"/>
              <a:buChar char="Ø"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Input Devices: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Mouse, Keyboard, Smartphone.</a:t>
            </a:r>
          </a:p>
          <a:p>
            <a:pPr lvl="3" algn="just">
              <a:lnSpc>
                <a:spcPct val="125000"/>
              </a:lnSpc>
            </a:pPr>
            <a:r>
              <a:rPr lang="en-US" sz="2200" b="1" dirty="0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scaled="0"/>
                </a:gra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Software:</a:t>
            </a:r>
            <a:endParaRPr lang="en-US" sz="1800" b="1" dirty="0">
              <a:gradFill>
                <a:gsLst>
                  <a:gs pos="0">
                    <a:srgbClr val="E30000"/>
                  </a:gs>
                  <a:gs pos="100000">
                    <a:srgbClr val="760303"/>
                  </a:gs>
                </a:gsLst>
                <a:lin scaled="0"/>
              </a:gra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285750" lvl="4" indent="-285750" algn="just">
              <a:lnSpc>
                <a:spcPct val="125000"/>
              </a:lnSpc>
              <a:buFont typeface="Wingdings" panose="05000000000000000000" charset="0"/>
              <a:buChar char="Ø"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Operating System: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MacOS, Windows 10/11.</a:t>
            </a:r>
          </a:p>
          <a:p>
            <a:pPr marL="285750" lvl="4" indent="-285750" algn="just">
              <a:lnSpc>
                <a:spcPct val="125000"/>
              </a:lnSpc>
              <a:buFont typeface="Wingdings" panose="05000000000000000000" charset="0"/>
              <a:buChar char="Ø"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Programming Language: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Python, Java.</a:t>
            </a:r>
          </a:p>
          <a:p>
            <a:pPr marL="285750" lvl="4" indent="-285750" algn="just">
              <a:lnSpc>
                <a:spcPct val="125000"/>
              </a:lnSpc>
              <a:buFont typeface="Wingdings" panose="05000000000000000000" charset="0"/>
              <a:buChar char="Ø"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Special Tools: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Google Colab, PyCharm, Android Studio</a:t>
            </a:r>
            <a:r>
              <a:rPr lang="en-US" sz="1800" dirty="0">
                <a:sym typeface="+mn-ea"/>
              </a:rPr>
              <a:t>.</a:t>
            </a:r>
            <a:endParaRPr lang="en-US" sz="18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74"/>
          <p:cNvSpPr txBox="1">
            <a:spLocks noGrp="1"/>
          </p:cNvSpPr>
          <p:nvPr>
            <p:ph type="title"/>
          </p:nvPr>
        </p:nvSpPr>
        <p:spPr>
          <a:xfrm>
            <a:off x="457200" y="363855"/>
            <a:ext cx="8229600" cy="68389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dirty="0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scaled="0"/>
                </a:gra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Phases</a:t>
            </a:r>
          </a:p>
        </p:txBody>
      </p:sp>
      <p:sp>
        <p:nvSpPr>
          <p:cNvPr id="2" name="Text Box 0"/>
          <p:cNvSpPr txBox="1"/>
          <p:nvPr/>
        </p:nvSpPr>
        <p:spPr>
          <a:xfrm>
            <a:off x="2629535" y="1824355"/>
            <a:ext cx="3419475" cy="149733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lvl="2" algn="just">
              <a:lnSpc>
                <a:spcPct val="120000"/>
              </a:lnSpc>
            </a:pP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1784" name="Google Shape;1784;p109"/>
          <p:cNvPicPr preferRelativeResize="0"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722745" y="2152650"/>
            <a:ext cx="2081530" cy="13252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3" name="Google Shape;1783;p109"/>
          <p:cNvPicPr preferRelativeResize="0"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457200" y="2118360"/>
            <a:ext cx="1836420" cy="13589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 Box 2"/>
          <p:cNvSpPr txBox="1"/>
          <p:nvPr/>
        </p:nvSpPr>
        <p:spPr>
          <a:xfrm>
            <a:off x="385445" y="3648075"/>
            <a:ext cx="269367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2"/>
            <a:r>
              <a:rPr lang="en-US" sz="2000" dirty="0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scaled="0"/>
                </a:gra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Developing Machine Learning Model</a:t>
            </a:r>
          </a:p>
          <a:p>
            <a:endParaRPr lang="en-US" sz="2000" dirty="0">
              <a:gradFill>
                <a:gsLst>
                  <a:gs pos="0">
                    <a:srgbClr val="E30000"/>
                  </a:gs>
                  <a:gs pos="100000">
                    <a:srgbClr val="760303"/>
                  </a:gs>
                </a:gsLst>
                <a:lin scaled="0"/>
              </a:gra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636905" y="1383665"/>
            <a:ext cx="176022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  <a:sym typeface="+mn-ea"/>
              </a:rPr>
              <a:t>Stage 1:</a:t>
            </a:r>
            <a:r>
              <a:rPr lang="en-US" dirty="0">
                <a:solidFill>
                  <a:schemeClr val="tx2"/>
                </a:solidFill>
                <a:sym typeface="+mn-ea"/>
              </a:rPr>
              <a:t> </a:t>
            </a:r>
            <a:endParaRPr lang="en-US"/>
          </a:p>
        </p:txBody>
      </p:sp>
      <p:sp>
        <p:nvSpPr>
          <p:cNvPr id="7" name="Text Box 6"/>
          <p:cNvSpPr txBox="1"/>
          <p:nvPr/>
        </p:nvSpPr>
        <p:spPr>
          <a:xfrm>
            <a:off x="3678555" y="1384300"/>
            <a:ext cx="1691640" cy="39814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000" dirty="0">
                <a:solidFill>
                  <a:schemeClr val="tx2"/>
                </a:solidFill>
                <a:sym typeface="+mn-ea"/>
              </a:rPr>
              <a:t>  Stage 2:</a:t>
            </a:r>
            <a:r>
              <a:rPr lang="en-US" dirty="0">
                <a:solidFill>
                  <a:schemeClr val="tx2"/>
                </a:solidFill>
                <a:sym typeface="+mn-ea"/>
              </a:rPr>
              <a:t> </a:t>
            </a:r>
            <a:endParaRPr lang="en-US"/>
          </a:p>
        </p:txBody>
      </p:sp>
      <p:sp>
        <p:nvSpPr>
          <p:cNvPr id="8" name="Text Box 7"/>
          <p:cNvSpPr txBox="1"/>
          <p:nvPr/>
        </p:nvSpPr>
        <p:spPr>
          <a:xfrm>
            <a:off x="7130415" y="1384300"/>
            <a:ext cx="1452245" cy="39814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000" dirty="0">
                <a:solidFill>
                  <a:schemeClr val="tx2"/>
                </a:solidFill>
                <a:sym typeface="+mn-ea"/>
              </a:rPr>
              <a:t>Stage 3:</a:t>
            </a:r>
            <a:r>
              <a:rPr lang="en-US" dirty="0">
                <a:solidFill>
                  <a:schemeClr val="tx2"/>
                </a:solidFill>
                <a:sym typeface="+mn-ea"/>
              </a:rPr>
              <a:t> </a:t>
            </a:r>
            <a:endParaRPr lang="en-US"/>
          </a:p>
        </p:txBody>
      </p:sp>
      <p:sp>
        <p:nvSpPr>
          <p:cNvPr id="9" name="Text Box 8"/>
          <p:cNvSpPr txBox="1"/>
          <p:nvPr/>
        </p:nvSpPr>
        <p:spPr>
          <a:xfrm>
            <a:off x="3456305" y="3707765"/>
            <a:ext cx="229806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2"/>
            <a:r>
              <a:rPr lang="en-US" sz="2000" dirty="0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scaled="0"/>
                </a:gra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Convert into Flask RESTful API</a:t>
            </a:r>
            <a:endParaRPr lang="en-US" sz="2000" dirty="0">
              <a:gradFill>
                <a:gsLst>
                  <a:gs pos="0">
                    <a:srgbClr val="E30000"/>
                  </a:gs>
                  <a:gs pos="100000">
                    <a:srgbClr val="760303"/>
                  </a:gs>
                </a:gsLst>
                <a:lin scaled="0"/>
              </a:gra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>
              <a:gradFill>
                <a:gsLst>
                  <a:gs pos="0">
                    <a:srgbClr val="E30000"/>
                  </a:gs>
                  <a:gs pos="100000">
                    <a:srgbClr val="760303"/>
                  </a:gs>
                </a:gsLst>
                <a:lin scaled="0"/>
              </a:gra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Box 9"/>
          <p:cNvSpPr txBox="1"/>
          <p:nvPr/>
        </p:nvSpPr>
        <p:spPr>
          <a:xfrm>
            <a:off x="6502400" y="3707130"/>
            <a:ext cx="2421890" cy="89471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lvl="2" algn="just">
              <a:lnSpc>
                <a:spcPct val="120000"/>
              </a:lnSpc>
            </a:pPr>
            <a:r>
              <a:rPr lang="en-US" sz="2000" dirty="0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scaled="0"/>
                </a:gra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Building an Android Application</a:t>
            </a:r>
          </a:p>
        </p:txBody>
      </p:sp>
      <p:pic>
        <p:nvPicPr>
          <p:cNvPr id="101" name="Picture 100"/>
          <p:cNvPicPr/>
          <p:nvPr/>
        </p:nvPicPr>
        <p:blipFill>
          <a:blip r:embed="rId5"/>
          <a:stretch>
            <a:fillRect/>
          </a:stretch>
        </p:blipFill>
        <p:spPr>
          <a:xfrm>
            <a:off x="3078480" y="2152650"/>
            <a:ext cx="3134360" cy="132461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3" name="Google Shape;1733;p104"/>
          <p:cNvSpPr txBox="1">
            <a:spLocks noGrp="1"/>
          </p:cNvSpPr>
          <p:nvPr>
            <p:ph type="title"/>
          </p:nvPr>
        </p:nvSpPr>
        <p:spPr>
          <a:xfrm>
            <a:off x="2631000" y="2381250"/>
            <a:ext cx="3882000" cy="56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Background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734" name="Google Shape;1734;p104"/>
          <p:cNvSpPr txBox="1">
            <a:spLocks noGrp="1"/>
          </p:cNvSpPr>
          <p:nvPr>
            <p:ph type="subTitle" idx="1"/>
          </p:nvPr>
        </p:nvSpPr>
        <p:spPr>
          <a:xfrm>
            <a:off x="2848050" y="2948250"/>
            <a:ext cx="3447900" cy="66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en-GB">
                <a:solidFill>
                  <a:schemeClr val="lt1"/>
                </a:solidFill>
              </a:rPr>
              <a:t>Provide necessary background information.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" name="Title 0"/>
          <p:cNvSpPr>
            <a:spLocks noGrp="1"/>
          </p:cNvSpPr>
          <p:nvPr>
            <p:ph type="title" idx="2"/>
          </p:nvPr>
        </p:nvSpPr>
        <p:spPr>
          <a:xfrm>
            <a:off x="2252344" y="204670"/>
            <a:ext cx="4639310" cy="437515"/>
          </a:xfrm>
        </p:spPr>
        <p:txBody>
          <a:bodyPr/>
          <a:lstStyle/>
          <a:p>
            <a:pPr algn="ctr"/>
            <a:r>
              <a:rPr lang="en-US" sz="3600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scaled="0"/>
                </a:gra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Stage 1</a:t>
            </a:r>
            <a:r>
              <a:rPr lang="en-US" sz="3600" dirty="0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scaled="0"/>
                </a:gradFill>
                <a:sym typeface="+mn-ea"/>
              </a:rPr>
              <a:t> </a:t>
            </a:r>
          </a:p>
        </p:txBody>
      </p:sp>
      <p:sp>
        <p:nvSpPr>
          <p:cNvPr id="2" name="Text Box 1"/>
          <p:cNvSpPr txBox="1"/>
          <p:nvPr/>
        </p:nvSpPr>
        <p:spPr>
          <a:xfrm>
            <a:off x="727075" y="642620"/>
            <a:ext cx="6318250" cy="388175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lvl="2" indent="0" algn="just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sz="2400" b="1" dirty="0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scaled="0"/>
                </a:gra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Developing Machine Learning Model</a:t>
            </a:r>
          </a:p>
          <a:p>
            <a:pPr marL="0" lvl="2" indent="0" algn="just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sz="1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   Objective:</a:t>
            </a:r>
          </a:p>
          <a:p>
            <a:pPr marL="457200" lvl="3" indent="0" algn="just">
              <a:lnSpc>
                <a:spcPct val="110000"/>
              </a:lnSpc>
              <a:buFont typeface="Wingdings" panose="05000000000000000000" charset="0"/>
              <a:buNone/>
            </a:pP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Create and train machine learning models to analyze agricultural data.</a:t>
            </a:r>
            <a:endParaRPr lang="en-US" sz="1600" dirty="0">
              <a:gradFill>
                <a:gsLst>
                  <a:gs pos="0">
                    <a:srgbClr val="E30000"/>
                  </a:gs>
                  <a:gs pos="100000">
                    <a:srgbClr val="760303"/>
                  </a:gs>
                </a:gsLst>
                <a:lin scaled="0"/>
              </a:gra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0" lvl="2" indent="0" algn="just">
              <a:lnSpc>
                <a:spcPct val="110000"/>
              </a:lnSpc>
              <a:buFont typeface="Wingdings" panose="05000000000000000000" charset="0"/>
              <a:buNone/>
            </a:pPr>
            <a:endParaRPr lang="en-US" sz="1600" b="1" dirty="0">
              <a:gradFill>
                <a:gsLst>
                  <a:gs pos="0">
                    <a:srgbClr val="E30000"/>
                  </a:gs>
                  <a:gs pos="100000">
                    <a:srgbClr val="760303"/>
                  </a:gs>
                </a:gsLst>
                <a:lin scaled="0"/>
              </a:gra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0" lvl="2" indent="0" algn="just">
              <a:lnSpc>
                <a:spcPct val="110000"/>
              </a:lnSpc>
              <a:buFont typeface="Wingdings" panose="05000000000000000000" charset="0"/>
              <a:buNone/>
            </a:pPr>
            <a:r>
              <a:rPr lang="en-US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   Activities:</a:t>
            </a:r>
          </a:p>
          <a:p>
            <a:pPr marL="742950" lvl="3" indent="-285750" algn="just">
              <a:lnSpc>
                <a:spcPct val="110000"/>
              </a:lnSpc>
              <a:buFont typeface="Wingdings" panose="05000000000000000000" charset="0"/>
              <a:buChar char="Ø"/>
            </a:pP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Collecting and preprocessing agricultural data.</a:t>
            </a:r>
          </a:p>
          <a:p>
            <a:pPr marL="742950" lvl="3" indent="-285750" algn="just">
              <a:lnSpc>
                <a:spcPct val="110000"/>
              </a:lnSpc>
              <a:buFont typeface="Wingdings" panose="05000000000000000000" charset="0"/>
              <a:buChar char="Ø"/>
            </a:pP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Selecting and training models </a:t>
            </a:r>
          </a:p>
          <a:p>
            <a:pPr marL="742950" lvl="3" indent="-285750" algn="just">
              <a:lnSpc>
                <a:spcPct val="110000"/>
              </a:lnSpc>
              <a:buFont typeface="Wingdings" panose="05000000000000000000" charset="0"/>
              <a:buChar char="Ø"/>
            </a:pP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Evaluating model performance and accuracy.</a:t>
            </a:r>
          </a:p>
          <a:p>
            <a:pPr marL="0" lvl="2" indent="0" algn="just">
              <a:lnSpc>
                <a:spcPct val="110000"/>
              </a:lnSpc>
              <a:buFont typeface="Wingdings" panose="05000000000000000000" charset="0"/>
              <a:buNone/>
            </a:pPr>
            <a:endParaRPr 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0" lvl="2" indent="0" algn="just">
              <a:lnSpc>
                <a:spcPct val="110000"/>
              </a:lnSpc>
              <a:buFont typeface="Wingdings" panose="05000000000000000000" charset="0"/>
              <a:buNone/>
            </a:pPr>
            <a:r>
              <a:rPr lang="en-US" sz="1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  Tools &amp; Technologies:</a:t>
            </a:r>
          </a:p>
          <a:p>
            <a:pPr marL="742950" lvl="3" indent="-285750" algn="just">
              <a:lnSpc>
                <a:spcPct val="110000"/>
              </a:lnSpc>
              <a:buFont typeface="Wingdings" panose="05000000000000000000" charset="0"/>
              <a:buChar char="Ø"/>
            </a:pP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Python</a:t>
            </a:r>
          </a:p>
          <a:p>
            <a:pPr marL="742950" lvl="3" indent="-285750" algn="just">
              <a:lnSpc>
                <a:spcPct val="110000"/>
              </a:lnSpc>
              <a:buFont typeface="Wingdings" panose="05000000000000000000" charset="0"/>
              <a:buChar char="Ø"/>
            </a:pP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Scikit-Learn</a:t>
            </a:r>
          </a:p>
          <a:p>
            <a:pPr marL="742950" lvl="3" indent="-285750" algn="just">
              <a:lnSpc>
                <a:spcPct val="110000"/>
              </a:lnSpc>
              <a:buFont typeface="Wingdings" panose="05000000000000000000" charset="0"/>
              <a:buChar char="Ø"/>
            </a:pP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Jupyter Notebook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600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scaled="0"/>
                </a:gra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Stage 2</a:t>
            </a:r>
            <a:endParaRPr lang="en-US" sz="3600">
              <a:gradFill>
                <a:gsLst>
                  <a:gs pos="0">
                    <a:srgbClr val="E30000"/>
                  </a:gs>
                  <a:gs pos="100000">
                    <a:srgbClr val="760303"/>
                  </a:gs>
                </a:gsLst>
                <a:lin scaled="0"/>
              </a:gradFill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635635" y="579755"/>
            <a:ext cx="8279765" cy="391604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25000"/>
              </a:lnSpc>
            </a:pPr>
            <a:r>
              <a:rPr lang="en-US" sz="2400" b="1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scaled="0"/>
                </a:gradFill>
                <a:latin typeface="Times New Roman" panose="02020603050405020304" pitchFamily="18" charset="0"/>
                <a:cs typeface="Times New Roman" panose="02020603050405020304" pitchFamily="18" charset="0"/>
              </a:rPr>
              <a:t>Convert into Flask RESTful API</a:t>
            </a:r>
          </a:p>
          <a:p>
            <a:pPr>
              <a:lnSpc>
                <a:spcPct val="125000"/>
              </a:lnSpc>
            </a:pPr>
            <a:r>
              <a:rPr lang="en-US" sz="18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Objective: </a:t>
            </a:r>
          </a:p>
          <a:p>
            <a:pPr lvl="1">
              <a:lnSpc>
                <a:spcPct val="125000"/>
              </a:lnSpc>
            </a:pPr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Develop a Flask-based API to serve the machine learning model predictions.</a:t>
            </a:r>
          </a:p>
          <a:p>
            <a:pPr>
              <a:lnSpc>
                <a:spcPct val="125000"/>
              </a:lnSpc>
            </a:pPr>
            <a:endParaRPr 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25000"/>
              </a:lnSpc>
            </a:pPr>
            <a:r>
              <a:rPr lang="en-US" sz="18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Activities:</a:t>
            </a:r>
          </a:p>
          <a:p>
            <a:pPr marL="742950" lvl="8" indent="-285750">
              <a:lnSpc>
                <a:spcPct val="125000"/>
              </a:lnSpc>
              <a:buFont typeface="Wingdings" panose="05000000000000000000" charset="0"/>
              <a:buChar char="Ø"/>
            </a:pPr>
            <a:r>
              <a:rPr lang="en-US"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Designing API endpoints for data input and output.</a:t>
            </a:r>
          </a:p>
          <a:p>
            <a:pPr marL="742950" lvl="8" indent="-285750">
              <a:lnSpc>
                <a:spcPct val="125000"/>
              </a:lnSpc>
              <a:buFont typeface="Wingdings" panose="05000000000000000000" charset="0"/>
              <a:buChar char="Ø"/>
            </a:pPr>
            <a:r>
              <a:rPr lang="en-US"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Integrating trained machine learning models with Flask.</a:t>
            </a:r>
          </a:p>
          <a:p>
            <a:pPr marL="742950" lvl="8" indent="-285750">
              <a:lnSpc>
                <a:spcPct val="125000"/>
              </a:lnSpc>
              <a:buFont typeface="Wingdings" panose="05000000000000000000" charset="0"/>
              <a:buChar char="Ø"/>
            </a:pPr>
            <a:r>
              <a:rPr lang="en-US"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Ensuring API security and scalability.</a:t>
            </a:r>
          </a:p>
          <a:p>
            <a:pPr lvl="2">
              <a:lnSpc>
                <a:spcPct val="125000"/>
              </a:lnSpc>
            </a:pPr>
            <a:endParaRPr 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>
              <a:lnSpc>
                <a:spcPct val="125000"/>
              </a:lnSpc>
            </a:pPr>
            <a:r>
              <a:rPr lang="en-US" sz="16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Tools &amp; Technologies:</a:t>
            </a:r>
          </a:p>
          <a:p>
            <a:pPr marL="742950" lvl="2" indent="-285750">
              <a:lnSpc>
                <a:spcPct val="125000"/>
              </a:lnSpc>
              <a:buFont typeface="Wingdings" panose="05000000000000000000" charset="0"/>
              <a:buChar char="Ø"/>
            </a:pPr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Flask</a:t>
            </a:r>
          </a:p>
          <a:p>
            <a:pPr marL="742950" lvl="2" indent="-285750">
              <a:lnSpc>
                <a:spcPct val="125000"/>
              </a:lnSpc>
              <a:buFont typeface="Wingdings" panose="05000000000000000000" charset="0"/>
              <a:buChar char="Ø"/>
            </a:pPr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Python</a:t>
            </a:r>
          </a:p>
          <a:p>
            <a:pPr marL="742950" lvl="2" indent="-285750">
              <a:lnSpc>
                <a:spcPct val="125000"/>
              </a:lnSpc>
              <a:buFont typeface="Wingdings" panose="05000000000000000000" charset="0"/>
              <a:buChar char="Ø"/>
            </a:pPr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Docker (optional for containerization)</a:t>
            </a:r>
          </a:p>
          <a:p>
            <a:pPr marL="742950" lvl="2" indent="-285750">
              <a:lnSpc>
                <a:spcPct val="125000"/>
              </a:lnSpc>
              <a:buFont typeface="Wingdings" panose="05000000000000000000" charset="0"/>
              <a:buChar char="Ø"/>
            </a:pPr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Postman (for API testing)</a:t>
            </a:r>
            <a:endParaRPr lang="en-US" sz="16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600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scaled="0"/>
                </a:gra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Stage 3</a:t>
            </a:r>
            <a:endParaRPr lang="en-US" sz="3600">
              <a:gradFill>
                <a:gsLst>
                  <a:gs pos="0">
                    <a:srgbClr val="E30000"/>
                  </a:gs>
                  <a:gs pos="100000">
                    <a:srgbClr val="760303"/>
                  </a:gs>
                </a:gsLst>
                <a:lin scaled="0"/>
              </a:gra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457835" y="726440"/>
            <a:ext cx="7766685" cy="399923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50000"/>
              </a:lnSpc>
            </a:pPr>
            <a:r>
              <a:rPr lang="en-US" sz="2400" b="1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scaled="0"/>
                </a:gradFill>
                <a:latin typeface="Times New Roman" panose="02020603050405020304" pitchFamily="18" charset="0"/>
                <a:cs typeface="Times New Roman" panose="02020603050405020304" pitchFamily="18" charset="0"/>
              </a:rPr>
              <a:t>Building an Android Application</a:t>
            </a:r>
          </a:p>
          <a:p>
            <a:pPr lvl="3">
              <a:lnSpc>
                <a:spcPct val="150000"/>
              </a:lnSpc>
            </a:pPr>
            <a:r>
              <a:rPr lang="en-US" sz="1800" b="1">
                <a:latin typeface="Times New Roman" panose="02020603050405020304" pitchFamily="18" charset="0"/>
                <a:cs typeface="Times New Roman" panose="02020603050405020304" pitchFamily="18" charset="0"/>
              </a:rPr>
              <a:t>      App Design and Layout: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Design user interface for the Android app.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Create layouts for input and displaying recommendations.</a:t>
            </a:r>
          </a:p>
          <a:p>
            <a:pPr lvl="1">
              <a:lnSpc>
                <a:spcPct val="150000"/>
              </a:lnSpc>
            </a:pPr>
            <a:r>
              <a:rPr lang="en-US" sz="1800" b="1">
                <a:latin typeface="Times New Roman" panose="02020603050405020304" pitchFamily="18" charset="0"/>
                <a:cs typeface="Times New Roman" panose="02020603050405020304" pitchFamily="18" charset="0"/>
              </a:rPr>
              <a:t>      User Input and Submission:</a:t>
            </a:r>
          </a:p>
          <a:p>
            <a:pPr marL="1200150" lvl="4" indent="-285750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Implement forms for users to input data.</a:t>
            </a:r>
          </a:p>
          <a:p>
            <a:pPr marL="1200150" lvl="4" indent="-285750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Validate user input for accuracy.</a:t>
            </a:r>
          </a:p>
          <a:p>
            <a:pPr lvl="1">
              <a:lnSpc>
                <a:spcPct val="150000"/>
              </a:lnSpc>
            </a:pPr>
            <a:r>
              <a:rPr lang="en-US" sz="1800" b="1">
                <a:latin typeface="Times New Roman" panose="02020603050405020304" pitchFamily="18" charset="0"/>
                <a:cs typeface="Times New Roman" panose="02020603050405020304" pitchFamily="18" charset="0"/>
              </a:rPr>
              <a:t>      API Integration in Android App: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Develop functionality to communicate with the Flask API.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Send user input and receive crop recommendations.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Green Color">
  <a:themeElements>
    <a:clrScheme name="Green Color 13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9900"/>
      </a:accent1>
      <a:accent2>
        <a:srgbClr val="99CC00"/>
      </a:accent2>
      <a:accent3>
        <a:srgbClr val="FFFFFF"/>
      </a:accent3>
      <a:accent4>
        <a:srgbClr val="000000"/>
      </a:accent4>
      <a:accent5>
        <a:srgbClr val="AACAAA"/>
      </a:accent5>
      <a:accent6>
        <a:srgbClr val="8AB900"/>
      </a:accent6>
      <a:hlink>
        <a:srgbClr val="CC3300"/>
      </a:hlink>
      <a:folHlink>
        <a:srgbClr val="996600"/>
      </a:folHlink>
    </a:clrScheme>
    <a:fontScheme name="Green Color">
      <a:majorFont>
        <a:latin typeface="Arial"/>
        <a:ea typeface="SimSun"/>
        <a:cs typeface=""/>
      </a:majorFont>
      <a:minorFont>
        <a:latin typeface="Arial"/>
        <a:ea typeface="SimSun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accent2"/>
            </a:gs>
          </a:gsLst>
          <a:lin ang="5400000" scaled="1"/>
        </a:gra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SimSun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accent2"/>
            </a:gs>
          </a:gsLst>
          <a:lin ang="5400000" scaled="1"/>
        </a:gra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SimSun" panose="02010600030101010101" pitchFamily="2" charset="-122"/>
          </a:defRPr>
        </a:defPPr>
      </a:lstStyle>
    </a:lnDef>
  </a:objectDefaults>
  <a:extraClrSchemeLst>
    <a:extraClrScheme>
      <a:clrScheme name="Green Color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reen Color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reen Color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reen Color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reen Color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reen Color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reen Color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reen Color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reen Color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reen Color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reen Color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reen Color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reen Color 13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9900"/>
        </a:accent1>
        <a:accent2>
          <a:srgbClr val="99CC00"/>
        </a:accent2>
        <a:accent3>
          <a:srgbClr val="FFFFFF"/>
        </a:accent3>
        <a:accent4>
          <a:srgbClr val="000000"/>
        </a:accent4>
        <a:accent5>
          <a:srgbClr val="AACAAA"/>
        </a:accent5>
        <a:accent6>
          <a:srgbClr val="8AB900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554</Words>
  <Application>Microsoft Office PowerPoint</Application>
  <PresentationFormat>On-screen Show (16:9)</PresentationFormat>
  <Paragraphs>126</Paragraphs>
  <Slides>19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19</vt:i4>
      </vt:variant>
    </vt:vector>
  </HeadingPairs>
  <TitlesOfParts>
    <vt:vector size="27" baseType="lpstr">
      <vt:lpstr>Arial</vt:lpstr>
      <vt:lpstr>Calibri</vt:lpstr>
      <vt:lpstr>Calibri Light</vt:lpstr>
      <vt:lpstr>SimSun</vt:lpstr>
      <vt:lpstr>Wingdings</vt:lpstr>
      <vt:lpstr>Times New Roman</vt:lpstr>
      <vt:lpstr>Office Theme</vt:lpstr>
      <vt:lpstr>Green Color</vt:lpstr>
      <vt:lpstr>RAJA BALWANT SINGH ENGINEERING TECHNICAL CAMPUS BICHPURI, AGRA</vt:lpstr>
      <vt:lpstr>CONTENTS</vt:lpstr>
      <vt:lpstr> AgroGuide - Your  Farming Companion Application </vt:lpstr>
      <vt:lpstr>About the Project</vt:lpstr>
      <vt:lpstr>PowerPoint Presentation</vt:lpstr>
      <vt:lpstr>Project Phases</vt:lpstr>
      <vt:lpstr>Background</vt:lpstr>
      <vt:lpstr>Stage 2</vt:lpstr>
      <vt:lpstr>Stage 3</vt:lpstr>
      <vt:lpstr>System Architecture</vt:lpstr>
      <vt:lpstr>Data Flow  Diagram</vt:lpstr>
      <vt:lpstr>Testing Technologies and Security Mechanisms</vt:lpstr>
      <vt:lpstr>Limitation &amp;Challenges</vt:lpstr>
      <vt:lpstr>PROJECT SNAPSHOTS</vt:lpstr>
      <vt:lpstr>ML Model Code Snapshot</vt:lpstr>
      <vt:lpstr>CODE SNAPSHOTS</vt:lpstr>
      <vt:lpstr>DATABASE SNAPSHOTS</vt:lpstr>
      <vt:lpstr>References</vt:lpstr>
      <vt:lpstr>THANK YOU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AgroGuide - Your Farming Companion Application</dc:title>
  <dc:creator>USER</dc:creator>
  <cp:lastModifiedBy>Dell</cp:lastModifiedBy>
  <cp:revision>33</cp:revision>
  <dcterms:created xsi:type="dcterms:W3CDTF">2023-10-12T07:49:00Z</dcterms:created>
  <dcterms:modified xsi:type="dcterms:W3CDTF">2025-04-12T10:09:47Z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A3A174DEA89A4664B2C9E061B6BAC938_12</vt:lpwstr>
  </property>
  <property fmtid="{D5CDD505-2E9C-101B-9397-08002B2CF9AE}" pid="3" name="KSOProductBuildVer">
    <vt:lpwstr>1033-12.2.0.17119</vt:lpwstr>
  </property>
</Properties>
</file>